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 showSpecialPlsOnTitleSld="0" firstSlideNum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7.xml" Type="http://schemas.openxmlformats.org/officeDocument/2006/relationships/slide" Id="rId12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presProps.xml" Type="http://schemas.openxmlformats.org/officeDocument/2006/relationships/presProps" Id="rId2"/><Relationship Target="theme/theme1.xml" Type="http://schemas.openxmlformats.org/officeDocument/2006/relationships/theme" Id="rId1"/><Relationship Target="slideMasters/slideMaster1.xml" Type="http://schemas.openxmlformats.org/officeDocument/2006/relationships/slideMaster" Id="rId4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1pPr>
            <a:lvl2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2pPr>
            <a:lvl3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3pPr>
            <a:lvl4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4pPr>
            <a:lvl5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5pPr>
            <a:lvl6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6pPr>
            <a:lvl7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7pPr>
            <a:lvl8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8pPr>
            <a:lvl9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3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lt1"/>
              </a:buClr>
              <a:buSzPct val="100000"/>
              <a:defRPr sz="3000">
                <a:solidFill>
                  <a:schemeClr val="lt1"/>
                </a:solidFill>
              </a:defRPr>
            </a:lvl1pPr>
            <a:lvl2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2pPr>
            <a:lvl3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4pPr>
            <a:lvl5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5pPr>
            <a:lvl6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6pPr>
            <a:lvl7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7pPr>
            <a:lvl8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8pPr>
            <a:lvl9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://www.suapesquisa.com/historiadobrasil/quilombos" Type="http://schemas.openxmlformats.org/officeDocument/2006/relationships/hyperlink" TargetMode="External" Id="rId4"/><Relationship Target="http://www.suapesquisa.com/historiadobrasil/quilombos" Type="http://schemas.openxmlformats.org/officeDocument/2006/relationships/hyperlink" TargetMode="External" Id="rId3"/></Relationships>
</file>

<file path=ppt/slides/_rels/slide5.xml.rels><?xml version="1.0" encoding="UTF-8" standalone="yes"?><Relationships xmlns="http://schemas.openxmlformats.org/package/2006/relationships"><Relationship Target="http://pt.wikipedia.org/wiki/Tr%C3%A1fico_de_escravos_para_o_Brasil" Type="http://schemas.openxmlformats.org/officeDocument/2006/relationships/hyperlink" TargetMode="External" Id="rId19"/><Relationship Target="http://pt.wikipedia.org/wiki/Nzambi" Type="http://schemas.openxmlformats.org/officeDocument/2006/relationships/hyperlink" TargetMode="External" Id="rId18"/><Relationship Target="http://pt.wikipedia.org/wiki/Nzambi" Type="http://schemas.openxmlformats.org/officeDocument/2006/relationships/hyperlink" TargetMode="External" Id="rId17"/><Relationship Target="http://pt.wikipedia.org/wiki/Ouro_Preto" Type="http://schemas.openxmlformats.org/officeDocument/2006/relationships/hyperlink" TargetMode="External" Id="rId16"/><Relationship Target="http://pt.wikipedia.org/wiki/Ouro_Preto" Type="http://schemas.openxmlformats.org/officeDocument/2006/relationships/hyperlink" TargetMode="External" Id="rId15"/><Relationship Target="http://pt.wikipedia.org/wiki/Alforria" Type="http://schemas.openxmlformats.org/officeDocument/2006/relationships/hyperlink" TargetMode="External" Id="rId14"/><Relationship Target="http://pt.wikipedia.org/wiki/Reino_do_Congo" Type="http://schemas.openxmlformats.org/officeDocument/2006/relationships/hyperlink" TargetMode="External" Id="rId12"/><Relationship Target="http://pt.wikipedia.org/wiki/Alforria" Type="http://schemas.openxmlformats.org/officeDocument/2006/relationships/hyperlink" TargetMode="External" Id="rId13"/><Relationship Target="http://pt.wikipedia.org/wiki/Brasil" Type="http://schemas.openxmlformats.org/officeDocument/2006/relationships/hyperlink" TargetMode="External" Id="rId10"/><Relationship Target="http://pt.wikipedia.org/wiki/Reino_do_Congo" Type="http://schemas.openxmlformats.org/officeDocument/2006/relationships/hyperlink" TargetMode="External" Id="rId11"/><Relationship Target="http://pt.wikipedia.org/wiki/Mina_da_Encardideira" Type="http://schemas.openxmlformats.org/officeDocument/2006/relationships/hyperlink" TargetMode="External" Id="rId29"/><Relationship Target="http://pt.wikipedia.org/wiki/Escravo" Type="http://schemas.openxmlformats.org/officeDocument/2006/relationships/hyperlink" TargetMode="External" Id="rId26"/><Relationship Target="http://pt.wikipedia.org/wiki/Chico_Rei#cite_note-cprm-2" Type="http://schemas.openxmlformats.org/officeDocument/2006/relationships/hyperlink" TargetMode="External" Id="rId25"/><Relationship Target="http://pt.wikipedia.org/wiki/Mina_da_Encardideira" Type="http://schemas.openxmlformats.org/officeDocument/2006/relationships/hyperlink" TargetMode="External" Id="rId28"/><Relationship Target="http://pt.wikipedia.org/wiki/Escravo" Type="http://schemas.openxmlformats.org/officeDocument/2006/relationships/hyperlink" TargetMode="External" Id="rId27"/><Relationship Target="../notesSlides/notesSlide5.xml" Type="http://schemas.openxmlformats.org/officeDocument/2006/relationships/notesSlide" Id="rId2"/><Relationship Target="http://pt.wikipedia.org/wiki/1740" Type="http://schemas.openxmlformats.org/officeDocument/2006/relationships/hyperlink" TargetMode="External" Id="rId21"/><Relationship Target="../slideLayouts/slideLayout2.xml" Type="http://schemas.openxmlformats.org/officeDocument/2006/relationships/slideLayout" Id="rId1"/><Relationship Target="http://pt.wikipedia.org/wiki/1740" Type="http://schemas.openxmlformats.org/officeDocument/2006/relationships/hyperlink" TargetMode="External" Id="rId22"/><Relationship Target="http://pt.wikipedia.org/wiki/Lenda" Type="http://schemas.openxmlformats.org/officeDocument/2006/relationships/hyperlink" TargetMode="External" Id="rId4"/><Relationship Target="http://pt.wikipedia.org/wiki/Mina_da_Encardideira" Type="http://schemas.openxmlformats.org/officeDocument/2006/relationships/hyperlink" TargetMode="External" Id="rId23"/><Relationship Target="http://pt.wikipedia.org/wiki/Lenda" Type="http://schemas.openxmlformats.org/officeDocument/2006/relationships/hyperlink" TargetMode="External" Id="rId3"/><Relationship Target="http://pt.wikipedia.org/wiki/Mina_da_Encardideira" Type="http://schemas.openxmlformats.org/officeDocument/2006/relationships/hyperlink" TargetMode="External" Id="rId24"/><Relationship Target="http://pt.wikipedia.org/wiki/Tr%C3%A1fico_de_escravos_para_o_Brasil" Type="http://schemas.openxmlformats.org/officeDocument/2006/relationships/hyperlink" TargetMode="External" Id="rId20"/><Relationship Target="http://pt.wikipedia.org/wiki/Brasil" Type="http://schemas.openxmlformats.org/officeDocument/2006/relationships/hyperlink" TargetMode="External" Id="rId9"/><Relationship Target="http://pt.wikipedia.org/wiki/Tradi%C3%A7%C3%A3o_oral" Type="http://schemas.openxmlformats.org/officeDocument/2006/relationships/hyperlink" TargetMode="External" Id="rId6"/><Relationship Target="http://pt.wikipedia.org/wiki/Tradi%C3%A7%C3%A3o_oral" Type="http://schemas.openxmlformats.org/officeDocument/2006/relationships/hyperlink" TargetMode="External" Id="rId5"/><Relationship Target="http://pt.wikipedia.org/wiki/Minas_Gerais" Type="http://schemas.openxmlformats.org/officeDocument/2006/relationships/hyperlink" TargetMode="External" Id="rId8"/><Relationship Target="http://pt.wikipedia.org/wiki/Minas_Gerais" Type="http://schemas.openxmlformats.org/officeDocument/2006/relationships/hyperlink" TargetMode="External" Id="rId7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4"/><Relationship Target="../media/image01.jp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454567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/>
              <a:t>Dia da Consciência Negra</a:t>
            </a:r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4188775" x="284700"/>
            <a:ext cy="488099" cx="8574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>
                <a:latin typeface="Comic Sans MS"/>
                <a:ea typeface="Comic Sans MS"/>
                <a:cs typeface="Comic Sans MS"/>
                <a:sym typeface="Comic Sans MS"/>
              </a:rPr>
              <a:t>Fellipe Matheus nº5 / Vinícius arruda nº32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y="-55175" x="39450"/>
            <a:ext cy="949500" cx="90650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000" lang="pt-BR">
                <a:solidFill>
                  <a:srgbClr val="FFFFFF"/>
                </a:solidFill>
              </a:rPr>
              <a:t>História do Dia Nacional da Consciência Negra</a:t>
            </a:r>
          </a:p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y="1217050" x="457200"/>
            <a:ext cy="4013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b="1" sz="1800" lang="pt-BR">
                <a:solidFill>
                  <a:srgbClr val="FFFFFF"/>
                </a:solidFill>
              </a:rPr>
              <a:t>Esta data foi estabelecida pelo projeto lei número 10.639, no dia 9 de janeiro de 2003. Foi escolhida a data de 20 de novembro, pois foi neste dia, no ano de 1695, que morreu Zumbi, líder do Quilombo dos Palmares.</a:t>
            </a:r>
          </a:p>
          <a:p>
            <a:pPr>
              <a:spcBef>
                <a:spcPts val="0"/>
              </a:spcBef>
              <a:buNone/>
            </a:pPr>
            <a:r>
              <a:rPr b="1" sz="1800" lang="pt-BR">
                <a:solidFill>
                  <a:srgbClr val="FFFFFF"/>
                </a:solidFill>
              </a:rPr>
              <a:t>A homenagem a Zumbi foi mais do que justa, pois este personagem histórico representou a luta do negro contra a escravidão, no período do Brasil Colonial. Ele morreu em combate, defendendo seu povo e sua comunidade. Os quilombos representavam uma resistência ao sistema escravista e também um forma coletiva de manutenção da cultura africana aqui no Brasil. Zumbi lutou até a morte por esta cultura e pela liberdade do seu povo.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y="182700" x="2607000"/>
            <a:ext cy="857400" cx="39299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 indent="0" marL="0">
              <a:lnSpc>
                <a:spcPct val="115000"/>
              </a:lnSpc>
              <a:spcBef>
                <a:spcPts val="0"/>
              </a:spcBef>
              <a:buNone/>
            </a:pPr>
            <a:r>
              <a:rPr sz="3000" lang="pt-BR">
                <a:solidFill>
                  <a:srgbClr val="FFFFFF"/>
                </a:solidFill>
              </a:rPr>
              <a:t>Importância da Data</a:t>
            </a:r>
          </a:p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b="1" sz="1800" lang="pt-BR">
                <a:solidFill>
                  <a:srgbClr val="FFFFFF"/>
                </a:solidFill>
              </a:rPr>
              <a:t>A criação desta data foi importante, pois serve como um momento de conscientização e reflexão sobre a importância da cultura e do povo africano na formação da cultura nacional. Os negros africanos colaboraram muito, durante nossa história, nos aspectos políticos, sociais, gastronômicos e religiosos de nosso país. É um dia que devemos comemorar nas escolas, nos espaços culturais e em outros locais, valorizando a cultura afro-brasileira.</a:t>
            </a:r>
          </a:p>
          <a:p>
            <a:pPr>
              <a:spcBef>
                <a:spcPts val="0"/>
              </a:spcBef>
              <a:buNone/>
            </a:pPr>
            <a:r>
              <a:rPr b="1" sz="1800" lang="pt-BR">
                <a:solidFill>
                  <a:srgbClr val="FFFFFF"/>
                </a:solidFill>
              </a:rPr>
              <a:t>A abolição da escravatura, de forma oficial, só veio em 1888. Porém, os negros sempre resistiram e lutaram contra a opressão e as injustiças advindas da escravidão.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y="290925" x="1251300"/>
            <a:ext cy="737400" cx="66413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>
                <a:solidFill>
                  <a:srgbClr val="FFFFFF"/>
                </a:solidFill>
              </a:rPr>
              <a:t>Quem foi Zumbi e realizações</a:t>
            </a:r>
          </a:p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b="1" sz="1400" lang="pt-BR">
                <a:solidFill>
                  <a:srgbClr val="FFFFFF"/>
                </a:solidFill>
              </a:rPr>
              <a:t>Zumbi dos Palmares nasceu no estado de Alagoas no ano de 1655. Foi um dos principais representantes da resistência negra à escravidão na época do Brasil Colonial. Foi líder do Quilombo dos Palmares, comunidade livre formada por escravos fugitivos das fazendas. O Quilombo dos Palmares estava localizado na região da Serra da Barriga, que, atualmente, faz parte do município de União dos Palmares (Alagoas). Na época em que Zumbi era líder, o Quilombo dos Palmares alcançou uma população de aproximadamente trinta mil habitantes. Nos quilombos, os negros viviam livres, de acordo com sua cultura, produzindo tudo o que precisavam para viver.</a:t>
            </a:r>
          </a:p>
          <a:p>
            <a:pPr>
              <a:spcBef>
                <a:spcPts val="0"/>
              </a:spcBef>
              <a:buNone/>
            </a:pPr>
            <a:r>
              <a:rPr b="1" sz="1400" lang="pt-BR">
                <a:solidFill>
                  <a:srgbClr val="FFFFFF"/>
                </a:solidFill>
              </a:rPr>
              <a:t>Em 1680, com 25 anos de idade, Zumbi tornaste líder do</a:t>
            </a:r>
            <a:r>
              <a:rPr b="1" sz="1400" lang="pt-BR">
                <a:solidFill>
                  <a:srgbClr val="FFFFFF"/>
                </a:solidFill>
                <a:hlinkClick r:id="rId3"/>
              </a:rPr>
              <a:t> </a:t>
            </a:r>
            <a:r>
              <a:rPr u="sng" b="1" sz="1400" lang="pt-BR">
                <a:solidFill>
                  <a:schemeClr val="hlink"/>
                </a:solidFill>
                <a:hlinkClick r:id="rId4"/>
              </a:rPr>
              <a:t>quilombo</a:t>
            </a:r>
            <a:r>
              <a:rPr b="1" sz="1400" lang="pt-BR">
                <a:solidFill>
                  <a:srgbClr val="FFFFFF"/>
                </a:solidFill>
              </a:rPr>
              <a:t> dos Palmares, comandando a resistência contra as topas do governo. Durante seu “governo” a comunidade cresce e se fortalece, obtendo várias vitórias contra os soldados portugueses. O líder Zumbi mostra grande habilidade no planejamento e organização do quilombo, além de coragem e conhecimentos militares.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y="114150" x="3379200"/>
            <a:ext cy="857400" cx="23855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 indent="0" marL="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lang="pt-BR">
                <a:solidFill>
                  <a:srgbClr val="FFFFFF"/>
                </a:solidFill>
              </a:rPr>
              <a:t>Chico Rei</a:t>
            </a:r>
          </a:p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920875" x="41065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b="1" sz="1400" lang="pt-BR">
                <a:solidFill>
                  <a:srgbClr val="FFFFFF"/>
                </a:solidFill>
              </a:rPr>
              <a:t>Chico Rei é um personagem</a:t>
            </a:r>
            <a:r>
              <a:rPr b="1" sz="1400" lang="pt-BR">
                <a:solidFill>
                  <a:srgbClr val="FFFFFF"/>
                </a:solidFill>
                <a:hlinkClick r:id="rId3"/>
              </a:rPr>
              <a:t> </a:t>
            </a:r>
            <a:r>
              <a:rPr u="sng" b="1" sz="1400" lang="pt-BR">
                <a:solidFill>
                  <a:schemeClr val="hlink"/>
                </a:solidFill>
                <a:hlinkClick r:id="rId4"/>
              </a:rPr>
              <a:t>lendário</a:t>
            </a:r>
            <a:r>
              <a:rPr b="1" sz="1400" lang="pt-BR">
                <a:solidFill>
                  <a:srgbClr val="FFFFFF"/>
                </a:solidFill>
              </a:rPr>
              <a:t> da</a:t>
            </a:r>
            <a:r>
              <a:rPr b="1" sz="1400" lang="pt-BR">
                <a:solidFill>
                  <a:srgbClr val="FFFFFF"/>
                </a:solidFill>
                <a:hlinkClick r:id="rId5"/>
              </a:rPr>
              <a:t> </a:t>
            </a:r>
            <a:r>
              <a:rPr u="sng" b="1" sz="1400" lang="pt-BR">
                <a:solidFill>
                  <a:schemeClr val="hlink"/>
                </a:solidFill>
                <a:hlinkClick r:id="rId6"/>
              </a:rPr>
              <a:t>tradição oral</a:t>
            </a:r>
            <a:r>
              <a:rPr b="1" sz="1400" lang="pt-BR">
                <a:solidFill>
                  <a:srgbClr val="FFFFFF"/>
                </a:solidFill>
              </a:rPr>
              <a:t> de</a:t>
            </a:r>
            <a:r>
              <a:rPr b="1" sz="1400" lang="pt-BR">
                <a:solidFill>
                  <a:srgbClr val="FFFFFF"/>
                </a:solidFill>
                <a:hlinkClick r:id="rId7"/>
              </a:rPr>
              <a:t> </a:t>
            </a:r>
            <a:r>
              <a:rPr u="sng" b="1" sz="1400" lang="pt-BR">
                <a:solidFill>
                  <a:schemeClr val="hlink"/>
                </a:solidFill>
                <a:hlinkClick r:id="rId8"/>
              </a:rPr>
              <a:t>Minas Gerais</a:t>
            </a:r>
            <a:r>
              <a:rPr b="1" sz="1400" lang="pt-BR">
                <a:solidFill>
                  <a:srgbClr val="FFFFFF"/>
                </a:solidFill>
              </a:rPr>
              <a:t>,</a:t>
            </a:r>
            <a:r>
              <a:rPr b="1" sz="1400" lang="pt-BR">
                <a:solidFill>
                  <a:srgbClr val="FFFFFF"/>
                </a:solidFill>
                <a:hlinkClick r:id="rId9"/>
              </a:rPr>
              <a:t> </a:t>
            </a:r>
            <a:r>
              <a:rPr u="sng" b="1" sz="1400" lang="pt-BR">
                <a:solidFill>
                  <a:schemeClr val="hlink"/>
                </a:solidFill>
                <a:hlinkClick r:id="rId10"/>
              </a:rPr>
              <a:t>Brasil</a:t>
            </a:r>
            <a:r>
              <a:rPr b="1" sz="1400" lang="pt-BR">
                <a:solidFill>
                  <a:srgbClr val="FFFFFF"/>
                </a:solidFill>
              </a:rPr>
              <a:t>. Segundo esta tradição, Chico era o rei de uma tribo no</a:t>
            </a:r>
            <a:r>
              <a:rPr b="1" sz="1400" lang="pt-BR">
                <a:solidFill>
                  <a:srgbClr val="FFFFFF"/>
                </a:solidFill>
                <a:hlinkClick r:id="rId11"/>
              </a:rPr>
              <a:t> </a:t>
            </a:r>
            <a:r>
              <a:rPr u="sng" b="1" sz="1400" lang="pt-BR">
                <a:solidFill>
                  <a:schemeClr val="hlink"/>
                </a:solidFill>
                <a:hlinkClick r:id="rId12"/>
              </a:rPr>
              <a:t>reino do Congo</a:t>
            </a:r>
            <a:r>
              <a:rPr b="1" sz="1400" lang="pt-BR">
                <a:solidFill>
                  <a:srgbClr val="FFFFFF"/>
                </a:solidFill>
              </a:rPr>
              <a:t>, trazido como escravo para o Brasil. Conseguiu comprar sua</a:t>
            </a:r>
            <a:r>
              <a:rPr b="1" sz="1400" lang="pt-BR">
                <a:solidFill>
                  <a:srgbClr val="FFFFFF"/>
                </a:solidFill>
                <a:hlinkClick r:id="rId13"/>
              </a:rPr>
              <a:t> </a:t>
            </a:r>
            <a:r>
              <a:rPr u="sng" b="1" sz="1400" lang="pt-BR">
                <a:solidFill>
                  <a:schemeClr val="hlink"/>
                </a:solidFill>
                <a:hlinkClick r:id="rId14"/>
              </a:rPr>
              <a:t>alforria</a:t>
            </a:r>
            <a:r>
              <a:rPr b="1" sz="1400" lang="pt-BR">
                <a:solidFill>
                  <a:srgbClr val="FFFFFF"/>
                </a:solidFill>
              </a:rPr>
              <a:t> e de outros conterrâneos com seu trabalho e tornou-se "rei" em</a:t>
            </a:r>
            <a:r>
              <a:rPr b="1" sz="1400" lang="pt-BR">
                <a:solidFill>
                  <a:srgbClr val="FFFFFF"/>
                </a:solidFill>
                <a:hlinkClick r:id="rId15"/>
              </a:rPr>
              <a:t> </a:t>
            </a:r>
            <a:r>
              <a:rPr u="sng" b="1" sz="1400" lang="pt-BR">
                <a:solidFill>
                  <a:schemeClr val="hlink"/>
                </a:solidFill>
                <a:hlinkClick r:id="rId16"/>
              </a:rPr>
              <a:t>Ouro Pret</a:t>
            </a:r>
            <a:r>
              <a:rPr b="1" sz="1400" lang="pt-BR">
                <a:solidFill>
                  <a:srgbClr val="FFFFFF"/>
                </a:solidFill>
              </a:rPr>
              <a:t>o.</a:t>
            </a:r>
          </a:p>
          <a:p>
            <a:pPr rtl="0" lvl="0">
              <a:spcBef>
                <a:spcPts val="0"/>
              </a:spcBef>
              <a:buNone/>
            </a:pPr>
            <a:r>
              <a:rPr b="1" sz="1400" lang="pt-BR">
                <a:solidFill>
                  <a:srgbClr val="FFFFFF"/>
                </a:solidFill>
              </a:rPr>
              <a:t>Chico Rei, nascido no Reino do Congo, chamava-se originalmente Galanga.</a:t>
            </a:r>
            <a:r>
              <a:rPr b="1" baseline="30000" sz="1400" lang="pt-BR">
                <a:solidFill>
                  <a:srgbClr val="FFFFFF"/>
                </a:solidFill>
              </a:rPr>
              <a:t> </a:t>
            </a:r>
            <a:r>
              <a:rPr b="1" sz="1400" lang="pt-BR">
                <a:solidFill>
                  <a:srgbClr val="FFFFFF"/>
                </a:solidFill>
              </a:rPr>
              <a:t>Era monarca guerreiro e sumo sacerdote do deus</a:t>
            </a:r>
            <a:r>
              <a:rPr b="1" sz="1400" lang="pt-BR">
                <a:solidFill>
                  <a:srgbClr val="FFFFFF"/>
                </a:solidFill>
                <a:hlinkClick r:id="rId17"/>
              </a:rPr>
              <a:t> </a:t>
            </a:r>
            <a:r>
              <a:rPr u="sng" b="1" sz="1400" lang="pt-BR">
                <a:solidFill>
                  <a:schemeClr val="hlink"/>
                </a:solidFill>
                <a:hlinkClick r:id="rId18"/>
              </a:rPr>
              <a:t>Zambi-Apungo</a:t>
            </a:r>
            <a:r>
              <a:rPr b="1" sz="1400" lang="pt-BR">
                <a:solidFill>
                  <a:srgbClr val="FFFFFF"/>
                </a:solidFill>
              </a:rPr>
              <a:t> e foi capturado com toda a corte por comerciantes portugueses</a:t>
            </a:r>
            <a:r>
              <a:rPr b="1" sz="1400" lang="pt-BR">
                <a:solidFill>
                  <a:srgbClr val="FFFFFF"/>
                </a:solidFill>
                <a:hlinkClick r:id="rId19"/>
              </a:rPr>
              <a:t> </a:t>
            </a:r>
            <a:r>
              <a:rPr u="sng" b="1" sz="1400" lang="pt-BR">
                <a:solidFill>
                  <a:schemeClr val="hlink"/>
                </a:solidFill>
                <a:hlinkClick r:id="rId20"/>
              </a:rPr>
              <a:t>traficantes de escravos</a:t>
            </a:r>
            <a:r>
              <a:rPr b="1" sz="1400" lang="pt-BR">
                <a:solidFill>
                  <a:srgbClr val="FFFFFF"/>
                </a:solidFill>
              </a:rPr>
              <a:t>. Chegou ao Brasil em</a:t>
            </a:r>
            <a:r>
              <a:rPr b="1" sz="1400" lang="pt-BR">
                <a:solidFill>
                  <a:srgbClr val="FFFFFF"/>
                </a:solidFill>
                <a:hlinkClick r:id="rId21"/>
              </a:rPr>
              <a:t> </a:t>
            </a:r>
            <a:r>
              <a:rPr u="sng" b="1" sz="1400" lang="pt-BR">
                <a:solidFill>
                  <a:schemeClr val="hlink"/>
                </a:solidFill>
                <a:hlinkClick r:id="rId22"/>
              </a:rPr>
              <a:t>1740</a:t>
            </a:r>
            <a:r>
              <a:rPr b="1" sz="1400" lang="pt-BR">
                <a:solidFill>
                  <a:srgbClr val="FFFFFF"/>
                </a:solidFill>
              </a:rPr>
              <a:t>,</a:t>
            </a:r>
            <a:r>
              <a:rPr b="1" baseline="30000" sz="1400" lang="pt-BR">
                <a:solidFill>
                  <a:srgbClr val="FFFFFF"/>
                </a:solidFill>
              </a:rPr>
              <a:t> </a:t>
            </a:r>
            <a:r>
              <a:rPr b="1" sz="1400" lang="pt-BR">
                <a:solidFill>
                  <a:srgbClr val="FFFFFF"/>
                </a:solidFill>
              </a:rPr>
              <a:t>no navio negreiro "Madalena", mas, entre os membros da família, somente ele e seu filho sobreviveram à viagem. A rainha Djalô e a filha, a princesa Itulo, foram jogadas no Oceano pelos marujos do navio negreiro "Madalena" para aplacar a ira dos deuses da tempestade, que quase o afundou.</a:t>
            </a:r>
          </a:p>
          <a:p>
            <a:pPr>
              <a:spcBef>
                <a:spcPts val="0"/>
              </a:spcBef>
              <a:buNone/>
            </a:pPr>
            <a:r>
              <a:rPr b="1" sz="1400" lang="pt-BR">
                <a:solidFill>
                  <a:srgbClr val="FFFFFF"/>
                </a:solidFill>
              </a:rPr>
              <a:t>Todo o lote de escravos foi comprado pelo major Augusto, proprietário da</a:t>
            </a:r>
            <a:r>
              <a:rPr b="1" sz="1400" lang="pt-BR">
                <a:solidFill>
                  <a:srgbClr val="FFFFFF"/>
                </a:solidFill>
                <a:hlinkClick r:id="rId23"/>
              </a:rPr>
              <a:t> </a:t>
            </a:r>
            <a:r>
              <a:rPr u="sng" b="1" sz="1400" lang="pt-BR">
                <a:solidFill>
                  <a:schemeClr val="hlink"/>
                </a:solidFill>
                <a:hlinkClick r:id="rId24"/>
              </a:rPr>
              <a:t>mina da Encardideira</a:t>
            </a:r>
            <a:r>
              <a:rPr b="1" sz="1400" lang="pt-BR">
                <a:solidFill>
                  <a:srgbClr val="FFFFFF"/>
                </a:solidFill>
              </a:rPr>
              <a:t>,</a:t>
            </a:r>
            <a:r>
              <a:rPr u="sng" b="1" baseline="30000" sz="1400" lang="pt-BR">
                <a:solidFill>
                  <a:schemeClr val="hlink"/>
                </a:solidFill>
                <a:hlinkClick r:id="rId25"/>
              </a:rPr>
              <a:t>2</a:t>
            </a:r>
            <a:r>
              <a:rPr b="1" sz="1400" lang="pt-BR">
                <a:solidFill>
                  <a:srgbClr val="FFFFFF"/>
                </a:solidFill>
              </a:rPr>
              <a:t> e foi levado para Vila Rica como</a:t>
            </a:r>
            <a:r>
              <a:rPr b="1" sz="1400" lang="pt-BR">
                <a:solidFill>
                  <a:srgbClr val="FFFFFF"/>
                </a:solidFill>
                <a:hlinkClick r:id="rId26"/>
              </a:rPr>
              <a:t> </a:t>
            </a:r>
            <a:r>
              <a:rPr u="sng" b="1" sz="1400" lang="pt-BR">
                <a:solidFill>
                  <a:schemeClr val="hlink"/>
                </a:solidFill>
                <a:hlinkClick r:id="rId27"/>
              </a:rPr>
              <a:t>escravo</a:t>
            </a:r>
            <a:r>
              <a:rPr b="1" sz="1400" lang="pt-BR">
                <a:solidFill>
                  <a:srgbClr val="FFFFFF"/>
                </a:solidFill>
              </a:rPr>
              <a:t>, juntamente com seu filho. Trabalhando como escravo, conseguiu comprar sua liberdade e a de seu filho. Adquiriu a</a:t>
            </a:r>
            <a:r>
              <a:rPr b="1" sz="1400" lang="pt-BR">
                <a:solidFill>
                  <a:srgbClr val="FFFFFF"/>
                </a:solidFill>
                <a:hlinkClick r:id="rId28"/>
              </a:rPr>
              <a:t> </a:t>
            </a:r>
            <a:r>
              <a:rPr u="sng" b="1" sz="1400" lang="pt-BR">
                <a:solidFill>
                  <a:schemeClr val="hlink"/>
                </a:solidFill>
                <a:hlinkClick r:id="rId29"/>
              </a:rPr>
              <a:t>mina da Encardideira</a:t>
            </a:r>
            <a:r>
              <a:rPr b="1" sz="1400" lang="pt-BR">
                <a:solidFill>
                  <a:srgbClr val="FFFFFF"/>
                </a:solidFill>
              </a:rPr>
              <a:t>.</a:t>
            </a:r>
            <a:r>
              <a:rPr b="1" baseline="30000" sz="1400" lang="pt-BR">
                <a:solidFill>
                  <a:srgbClr val="FFFFFF"/>
                </a:solidFill>
              </a:rPr>
              <a:t> </a:t>
            </a:r>
            <a:r>
              <a:rPr b="1" sz="1400" lang="pt-BR">
                <a:solidFill>
                  <a:srgbClr val="FFFFFF"/>
                </a:solidFill>
              </a:rPr>
              <a:t> Aos poucos, foi comprando a alforria de seus compatriotas. Os escravos libertos consideravam-no "rei".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53" name="Shape 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03649" x="457200"/>
            <a:ext cy="4736200" cx="3928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Shape 5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203650" x="4812425"/>
            <a:ext cy="4736199" cx="399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59" name="Shape 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39100" x="720700"/>
            <a:ext cy="4607074" cx="7365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dark-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